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70" r:id="rId5"/>
    <p:sldId id="276" r:id="rId6"/>
    <p:sldId id="277" r:id="rId7"/>
    <p:sldId id="278" r:id="rId8"/>
    <p:sldId id="271" r:id="rId9"/>
    <p:sldId id="272" r:id="rId10"/>
    <p:sldId id="279" r:id="rId11"/>
    <p:sldId id="273" r:id="rId12"/>
    <p:sldId id="274" r:id="rId13"/>
    <p:sldId id="275" r:id="rId14"/>
    <p:sldId id="266" r:id="rId15"/>
    <p:sldId id="280" r:id="rId16"/>
    <p:sldId id="269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99FF66"/>
    <a:srgbClr val="66CCFF"/>
    <a:srgbClr val="1D7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6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4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881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13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779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58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18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4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585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938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466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77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A9857-A845-4836-AD47-240C471C9E59}" type="datetimeFigureOut">
              <a:rPr lang="pl-PL" smtClean="0"/>
              <a:t>10.03.2022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8B55-80E5-488C-927F-3B1A61E42E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43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9" y="0"/>
            <a:ext cx="10265134" cy="685435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0146" y="2091193"/>
            <a:ext cx="9144000" cy="1076864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OSZCZĘDZANIE WODY</a:t>
            </a: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0146" y="3427177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</a:t>
            </a: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sz="7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WATER</a:t>
            </a:r>
            <a:endParaRPr lang="pl-PL" sz="7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5195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906"/>
            <a:ext cx="12202836" cy="6106602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91269" y="4632351"/>
            <a:ext cx="70607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s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aving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includes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its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protection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against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harmful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cadmium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pl-PL" altLang="pl-PL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40689" y="5658204"/>
            <a:ext cx="7243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oszczędzanie wody to m.in. jej ochrona przed szkodliwym kadmem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4866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156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0595573" y="111520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pl-PL" dirty="0" smtClean="0">
                <a:latin typeface="Times New Roman" panose="02020603050405020304" pitchFamily="18" charset="0"/>
              </a:rPr>
              <a:t>Jakub Knapek</a:t>
            </a:r>
            <a:endParaRPr lang="pl-PL" b="0" i="0" dirty="0">
              <a:effectLst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106" y="826208"/>
            <a:ext cx="2663687" cy="138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86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0876" y="360148"/>
            <a:ext cx="58691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0" i="0" dirty="0" smtClean="0">
                <a:solidFill>
                  <a:srgbClr val="66FFCC"/>
                </a:solidFill>
                <a:effectLst/>
                <a:latin typeface="Segoe UI" panose="020B0502040204020203" pitchFamily="34" charset="0"/>
              </a:rPr>
              <a:t>Żeby dbać o czystą wodę i ją oszczędzać, trzeba również dbać o całe środowisko, a oto powody:</a:t>
            </a:r>
            <a:r>
              <a:rPr lang="pl-PL" sz="1600" dirty="0" smtClean="0">
                <a:solidFill>
                  <a:srgbClr val="66FFCC"/>
                </a:solidFill>
              </a:rPr>
              <a:t/>
            </a:r>
            <a:br>
              <a:rPr lang="pl-PL" sz="1600" dirty="0" smtClean="0">
                <a:solidFill>
                  <a:srgbClr val="66FFCC"/>
                </a:solidFill>
              </a:rPr>
            </a:br>
            <a:r>
              <a:rPr lang="pl-PL" sz="1600" b="0" i="0" dirty="0" smtClean="0">
                <a:solidFill>
                  <a:srgbClr val="66FFCC"/>
                </a:solidFill>
                <a:effectLst/>
                <a:latin typeface="Segoe UI" panose="020B0502040204020203" pitchFamily="34" charset="0"/>
              </a:rPr>
              <a:t>Gdy wyrzucisz śmieci na powierzchnię gleby, to jeśli później pada deszcz, wszystkie bakterie zawarte w odpadach spływają ziemnymi kanalikami do wód.</a:t>
            </a:r>
          </a:p>
          <a:p>
            <a:r>
              <a:rPr lang="pl-PL" sz="1600" dirty="0" smtClean="0">
                <a:solidFill>
                  <a:srgbClr val="66FFCC"/>
                </a:solidFill>
              </a:rPr>
              <a:t/>
            </a:r>
            <a:br>
              <a:rPr lang="pl-PL" sz="1600" dirty="0" smtClean="0">
                <a:solidFill>
                  <a:srgbClr val="66FFCC"/>
                </a:solidFill>
              </a:rPr>
            </a:br>
            <a:r>
              <a:rPr lang="pl-PL" sz="1600" b="0" i="0" dirty="0" smtClean="0">
                <a:solidFill>
                  <a:srgbClr val="66FFCC"/>
                </a:solidFill>
                <a:effectLst/>
                <a:latin typeface="Segoe UI" panose="020B0502040204020203" pitchFamily="34" charset="0"/>
              </a:rPr>
              <a:t>Jeśli wyrzucimy śmieci na glebę, a będą wtedy wysokie temperatury, to one zaczną szybciej się rozkładać i bakterie w jeszcze większych ilościach będą dostawać się do wody.</a:t>
            </a:r>
          </a:p>
          <a:p>
            <a:r>
              <a:rPr lang="pl-PL" sz="1600" dirty="0" smtClean="0">
                <a:solidFill>
                  <a:srgbClr val="66FFCC"/>
                </a:solidFill>
              </a:rPr>
              <a:t/>
            </a:r>
            <a:br>
              <a:rPr lang="pl-PL" sz="1600" dirty="0" smtClean="0">
                <a:solidFill>
                  <a:srgbClr val="66FFCC"/>
                </a:solidFill>
              </a:rPr>
            </a:br>
            <a:r>
              <a:rPr lang="pl-PL" sz="1600" b="0" i="0" dirty="0" smtClean="0">
                <a:solidFill>
                  <a:srgbClr val="66FFCC"/>
                </a:solidFill>
                <a:effectLst/>
                <a:latin typeface="Segoe UI" panose="020B0502040204020203" pitchFamily="34" charset="0"/>
              </a:rPr>
              <a:t>W ten sposób woda w okolicznych rzekach i jeziorach, a później – również w morzach i oceanach zostanie zanieczyszczona. </a:t>
            </a:r>
            <a:r>
              <a:rPr lang="pl-PL" sz="1600" dirty="0" smtClean="0">
                <a:solidFill>
                  <a:srgbClr val="66FFCC"/>
                </a:solidFill>
                <a:latin typeface="Segoe UI" panose="020B0502040204020203" pitchFamily="34" charset="0"/>
              </a:rPr>
              <a:t>Dbanie o właściwą organizację wysypisk śmieci, a także o czystość powietrza wpływa na jakość wody, bo woda, powietrze i gleba stykają się ze sobą.</a:t>
            </a:r>
          </a:p>
          <a:p>
            <a:r>
              <a:rPr lang="pl-PL" sz="1600" b="0" i="0" dirty="0" smtClean="0">
                <a:solidFill>
                  <a:srgbClr val="66FFCC"/>
                </a:solidFill>
                <a:effectLst/>
                <a:latin typeface="Segoe UI" panose="020B0502040204020203" pitchFamily="34" charset="0"/>
              </a:rPr>
              <a:t>Zapobiegajmy tym zanieczyszczeniom!</a:t>
            </a:r>
            <a:r>
              <a:rPr lang="pl-PL" sz="1600" dirty="0" smtClean="0">
                <a:solidFill>
                  <a:srgbClr val="66FFCC"/>
                </a:solidFill>
              </a:rPr>
              <a:t> </a:t>
            </a:r>
            <a:r>
              <a:rPr lang="pl-PL" sz="1600" b="0" i="0" dirty="0" smtClean="0">
                <a:solidFill>
                  <a:srgbClr val="66FFCC"/>
                </a:solidFill>
                <a:effectLst/>
                <a:latin typeface="Segoe UI" panose="020B0502040204020203" pitchFamily="34" charset="0"/>
              </a:rPr>
              <a:t>Dbajmy o środowisko!</a:t>
            </a:r>
            <a:endParaRPr lang="pl-PL" sz="1600" dirty="0">
              <a:solidFill>
                <a:srgbClr val="66FFCC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353396" y="6389755"/>
            <a:ext cx="1691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pl-PL" dirty="0" smtClean="0">
                <a:latin typeface="Times New Roman" panose="02020603050405020304" pitchFamily="18" charset="0"/>
              </a:rPr>
              <a:t>Daria Pokrywka</a:t>
            </a:r>
            <a:endParaRPr lang="pl-PL" b="0" i="0" dirty="0">
              <a:effectLst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358272" y="360148"/>
            <a:ext cx="5686614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To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take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care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of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clean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and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save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it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you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should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to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take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care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of the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entire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nature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because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: </a:t>
            </a:r>
            <a:endParaRPr lang="pl-PL" altLang="pl-PL" sz="2000" dirty="0">
              <a:solidFill>
                <a:schemeClr val="bg1"/>
              </a:solidFill>
              <a:latin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When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you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throw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rubbish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on the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soil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if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it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rains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later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all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bacteria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from the waste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flow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down the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earth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channels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into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the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2000" dirty="0">
              <a:solidFill>
                <a:schemeClr val="bg1"/>
              </a:solidFill>
              <a:latin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If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we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throw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rubbish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on the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soil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, and the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temperatures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will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be high,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they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will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start to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decompose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faster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and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bacteria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will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get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into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the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even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more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2000" dirty="0">
              <a:solidFill>
                <a:schemeClr val="bg1"/>
              </a:solidFill>
              <a:latin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In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this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way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, the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in the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rivers</a:t>
            </a:r>
            <a:r>
              <a:rPr lang="pl-PL" altLang="pl-PL" sz="2000" dirty="0" smtClean="0">
                <a:solidFill>
                  <a:schemeClr val="bg1"/>
                </a:solidFill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lakes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, and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even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seas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and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oceans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will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be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polluted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Caring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for the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proper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organization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of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landfills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, and for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cleanliness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of the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air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, influence of the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quality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of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because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air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and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soil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are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in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contact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with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each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other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.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Let's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prevent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this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pollution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!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Let's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take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care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of the environment!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pl-PL" altLang="pl-PL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1" y="4562243"/>
            <a:ext cx="5000282" cy="229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4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509587"/>
            <a:ext cx="11610975" cy="583882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848447" y="1366896"/>
            <a:ext cx="69501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Remember</a:t>
            </a:r>
            <a:r>
              <a:rPr lang="pl-PL" alt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:</a:t>
            </a:r>
          </a:p>
          <a:p>
            <a:r>
              <a:rPr lang="pl-PL" alt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Water</a:t>
            </a:r>
            <a:r>
              <a:rPr lang="pl-PL" alt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, </a:t>
            </a:r>
            <a:r>
              <a:rPr lang="pl-PL" alt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air</a:t>
            </a:r>
            <a:r>
              <a:rPr lang="pl-PL" alt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and </a:t>
            </a:r>
            <a:r>
              <a:rPr lang="pl-PL" alt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soil</a:t>
            </a:r>
            <a:r>
              <a:rPr lang="pl-PL" alt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lang="pl-PL" alt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are</a:t>
            </a: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lang="pl-PL" alt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connected</a:t>
            </a:r>
            <a:r>
              <a:rPr lang="pl-PL" alt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. </a:t>
            </a:r>
            <a:r>
              <a:rPr lang="pl-PL" alt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Let's</a:t>
            </a: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lang="pl-PL" alt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prevent</a:t>
            </a: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lang="pl-PL" alt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its</a:t>
            </a:r>
            <a:r>
              <a:rPr lang="pl-PL" alt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lang="pl-PL" alt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pollution</a:t>
            </a:r>
            <a:r>
              <a:rPr lang="pl-PL" alt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!</a:t>
            </a:r>
          </a:p>
          <a:p>
            <a:r>
              <a:rPr lang="pl-PL" alt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Let's</a:t>
            </a:r>
            <a:r>
              <a:rPr lang="pl-PL" alt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lang="pl-PL" alt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take</a:t>
            </a: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lang="pl-PL" alt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care</a:t>
            </a: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of </a:t>
            </a:r>
            <a:r>
              <a:rPr lang="pl-PL" alt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whole</a:t>
            </a:r>
            <a:r>
              <a:rPr lang="pl-PL" alt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environment</a:t>
            </a: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!</a:t>
            </a: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33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6" y="356277"/>
            <a:ext cx="10910430" cy="613993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9490552" y="803283"/>
            <a:ext cx="1883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pl-PL" dirty="0" smtClean="0">
                <a:latin typeface="Times New Roman" panose="02020603050405020304" pitchFamily="18" charset="0"/>
              </a:rPr>
              <a:t>Bartosz Pokrywka</a:t>
            </a:r>
            <a:endParaRPr lang="pl-PL" b="0" i="0" dirty="0">
              <a:effectLst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54" y="3723889"/>
            <a:ext cx="1188140" cy="277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60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6694"/>
            <a:ext cx="4387960" cy="29013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51305">
            <a:off x="368409" y="461008"/>
            <a:ext cx="3714750" cy="30099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394" y="2335654"/>
            <a:ext cx="3771900" cy="269557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299" y="52740"/>
            <a:ext cx="4845388" cy="324705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6470" y="3392723"/>
            <a:ext cx="2774239" cy="346527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801" y="4866420"/>
            <a:ext cx="3035493" cy="199158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2176" y="174927"/>
            <a:ext cx="2822433" cy="197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8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9" y="0"/>
            <a:ext cx="10287001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491993" y="6087438"/>
            <a:ext cx="25603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water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is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our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pl-PL" altLang="pl-PL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</a:rPr>
              <a:t>treasure</a:t>
            </a: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</a:p>
        </p:txBody>
      </p:sp>
      <p:sp>
        <p:nvSpPr>
          <p:cNvPr id="4" name="Prostokąt 3"/>
          <p:cNvSpPr/>
          <p:nvPr/>
        </p:nvSpPr>
        <p:spPr>
          <a:xfrm>
            <a:off x="1289666" y="230790"/>
            <a:ext cx="304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</a:rPr>
              <a:t>woda jest naszym skarbem</a:t>
            </a:r>
            <a:endParaRPr lang="pl-P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1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6301" y="119875"/>
            <a:ext cx="10025221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Fizyczne wskaźniki czystości wody</a:t>
            </a:r>
          </a:p>
          <a:p>
            <a:pPr algn="ctr"/>
            <a:r>
              <a:rPr lang="pl-PL" sz="4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Physical</a:t>
            </a: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types</a:t>
            </a:r>
            <a:r>
              <a:rPr lang="pl-PL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of </a:t>
            </a:r>
            <a:r>
              <a:rPr lang="pl-PL" sz="4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dirty</a:t>
            </a:r>
            <a:r>
              <a:rPr lang="pl-PL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sz="4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water</a:t>
            </a:r>
            <a:endParaRPr lang="pl-PL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64650" y="3866545"/>
            <a:ext cx="105354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l-PL" dirty="0" smtClean="0">
                <a:solidFill>
                  <a:srgbClr val="66FFCC"/>
                </a:solidFill>
                <a:latin typeface="Times New Roman" panose="02020603050405020304" pitchFamily="18" charset="0"/>
              </a:rPr>
              <a:t>Na </a:t>
            </a:r>
            <a:r>
              <a:rPr lang="pl-PL" dirty="0">
                <a:solidFill>
                  <a:srgbClr val="66FFCC"/>
                </a:solidFill>
                <a:latin typeface="Times New Roman" panose="02020603050405020304" pitchFamily="18" charset="0"/>
              </a:rPr>
              <a:t>podstawie zarówno </a:t>
            </a:r>
            <a:r>
              <a:rPr lang="pl-PL" dirty="0" smtClean="0">
                <a:solidFill>
                  <a:srgbClr val="66FFCC"/>
                </a:solidFill>
                <a:latin typeface="Times New Roman" panose="02020603050405020304" pitchFamily="18" charset="0"/>
              </a:rPr>
              <a:t>biologicznych, chemicznych oraz fizycznych </a:t>
            </a:r>
            <a:r>
              <a:rPr lang="pl-PL" dirty="0">
                <a:solidFill>
                  <a:srgbClr val="66FFCC"/>
                </a:solidFill>
                <a:latin typeface="Times New Roman" panose="02020603050405020304" pitchFamily="18" charset="0"/>
              </a:rPr>
              <a:t>cech </a:t>
            </a:r>
            <a:r>
              <a:rPr lang="pl-PL" dirty="0" smtClean="0">
                <a:solidFill>
                  <a:srgbClr val="66FFCC"/>
                </a:solidFill>
                <a:latin typeface="Times New Roman" panose="02020603050405020304" pitchFamily="18" charset="0"/>
              </a:rPr>
              <a:t>wody, </a:t>
            </a:r>
            <a:r>
              <a:rPr lang="pl-PL" dirty="0">
                <a:solidFill>
                  <a:srgbClr val="66FFCC"/>
                </a:solidFill>
                <a:latin typeface="Times New Roman" panose="02020603050405020304" pitchFamily="18" charset="0"/>
              </a:rPr>
              <a:t>możemy ustalić </a:t>
            </a:r>
            <a:r>
              <a:rPr lang="pl-PL" dirty="0" smtClean="0">
                <a:solidFill>
                  <a:srgbClr val="66FFCC"/>
                </a:solidFill>
                <a:latin typeface="Times New Roman" panose="02020603050405020304" pitchFamily="18" charset="0"/>
              </a:rPr>
              <a:t>poziom jej zanieczyszczenia</a:t>
            </a:r>
            <a:r>
              <a:rPr lang="pl-PL" dirty="0">
                <a:solidFill>
                  <a:srgbClr val="66FFCC"/>
                </a:solidFill>
                <a:latin typeface="Times New Roman" panose="02020603050405020304" pitchFamily="18" charset="0"/>
              </a:rPr>
              <a:t>. Postaram się wymienić i opisać część z nich</a:t>
            </a:r>
            <a:r>
              <a:rPr lang="pl-PL" dirty="0" smtClean="0">
                <a:solidFill>
                  <a:srgbClr val="66FFCC"/>
                </a:solidFill>
                <a:latin typeface="Times New Roman" panose="02020603050405020304" pitchFamily="18" charset="0"/>
              </a:rPr>
              <a:t>.</a:t>
            </a:r>
            <a:endParaRPr lang="pl-PL" b="0" i="0" dirty="0" smtClean="0">
              <a:solidFill>
                <a:srgbClr val="66FFCC"/>
              </a:solidFill>
              <a:effectLst/>
            </a:endParaRPr>
          </a:p>
          <a:p>
            <a:pPr fontAlgn="base"/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Based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on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biological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chemical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and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physical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characteristics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of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water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, we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can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determine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its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level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of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contamination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I'm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gonna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present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to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you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some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of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them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fontAlgn="base"/>
            <a:endParaRPr lang="pl-PL" b="0" i="0" dirty="0" smtClean="0">
              <a:solidFill>
                <a:schemeClr val="bg1"/>
              </a:solidFill>
              <a:effectLst/>
            </a:endParaRPr>
          </a:p>
          <a:p>
            <a:pPr fontAlgn="base"/>
            <a:r>
              <a:rPr lang="pl-PL" dirty="0">
                <a:solidFill>
                  <a:srgbClr val="66FFCC"/>
                </a:solidFill>
                <a:latin typeface="Times New Roman" panose="02020603050405020304" pitchFamily="18" charset="0"/>
              </a:rPr>
              <a:t>Cechy fizyczne - możemy zauważyć mętność wody i na przykład zmianę jej zabarwienia (z </a:t>
            </a:r>
            <a:r>
              <a:rPr lang="pl-PL" dirty="0" smtClean="0">
                <a:solidFill>
                  <a:srgbClr val="66FFCC"/>
                </a:solidFill>
                <a:latin typeface="Times New Roman" panose="02020603050405020304" pitchFamily="18" charset="0"/>
              </a:rPr>
              <a:t>bezbarwnej </a:t>
            </a:r>
            <a:r>
              <a:rPr lang="pl-PL" dirty="0">
                <a:solidFill>
                  <a:srgbClr val="66FFCC"/>
                </a:solidFill>
                <a:latin typeface="Times New Roman" panose="02020603050405020304" pitchFamily="18" charset="0"/>
              </a:rPr>
              <a:t>na brązową lub szarą). </a:t>
            </a:r>
            <a:endParaRPr lang="pl-PL" b="0" i="0" dirty="0" smtClean="0">
              <a:solidFill>
                <a:srgbClr val="66FFCC"/>
              </a:solidFill>
              <a:effectLst/>
            </a:endParaRPr>
          </a:p>
          <a:p>
            <a:pPr fontAlgn="base"/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Physical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features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- we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can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see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the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turbidity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of the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water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and, for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example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, a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change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of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its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color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(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from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colorless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to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brown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or</a:t>
            </a:r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gray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).</a:t>
            </a:r>
            <a:endParaRPr lang="pl-PL" b="0" i="0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416" y="1145582"/>
            <a:ext cx="2787602" cy="25517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302" y="1658759"/>
            <a:ext cx="4636023" cy="2038598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852675" y="3328024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pl-PL" dirty="0" smtClean="0">
                <a:latin typeface="Times New Roman" panose="02020603050405020304" pitchFamily="18" charset="0"/>
              </a:rPr>
              <a:t>Mikołaj </a:t>
            </a:r>
            <a:r>
              <a:rPr lang="pl-PL" dirty="0" err="1" smtClean="0">
                <a:latin typeface="Times New Roman" panose="02020603050405020304" pitchFamily="18" charset="0"/>
              </a:rPr>
              <a:t>Mrozicki</a:t>
            </a:r>
            <a:endParaRPr lang="pl-PL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158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03083" y="3473454"/>
            <a:ext cx="105195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Biologiczne i chemiczne wskaźniki zanieczyszczenia wody to zupełnie inna historia - takie zanieczyszczenie wody badamy za pomocą wykrywania pierwiastków, jakie się w niej znajdują - jeśli znajdziemy np. kadm (Cd), ołów (Pb), chrom (Cr), czy rtęć (Hg), czyli metale ciężkie, możemy z całą pewnością stwierdzić, że woda jest naprawdę bardzo zanieczyszczona. Są one także niebezpieczne dla naszego zdrowia.</a:t>
            </a:r>
          </a:p>
          <a:p>
            <a:pPr fontAlgn="base"/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Dzięki obserwacjom mikroskopowym wody można w niej wykryć obecność bakterie, grzybów oraz pasożytów.</a:t>
            </a:r>
          </a:p>
          <a:p>
            <a:pPr fontAlgn="base"/>
            <a:endParaRPr lang="pl-PL" b="0" i="0" dirty="0" smtClean="0">
              <a:solidFill>
                <a:schemeClr val="bg1"/>
              </a:solidFill>
              <a:effectLst/>
            </a:endParaRPr>
          </a:p>
          <a:p>
            <a:pPr fontAlgn="base"/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If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we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look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very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very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closer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to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water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we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can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see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what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types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of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biological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and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chemical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elements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are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in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it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fontAlgn="base"/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For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example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if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we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find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cadmium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(Cd),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lead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(Pb),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chromium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(Cr)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or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mercury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(Hg) (heavy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metals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in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general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),</a:t>
            </a:r>
          </a:p>
          <a:p>
            <a:pPr fontAlgn="base"/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we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can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say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that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the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water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is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sooo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dirty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! It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is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also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dangerous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for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our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health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fontAlgn="base"/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By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microscopic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observations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of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water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bacteria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fungi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and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parasites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can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be </a:t>
            </a:r>
            <a:r>
              <a:rPr lang="pl-PL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detected</a:t>
            </a:r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pl-PL" dirty="0" smtClean="0">
              <a:latin typeface="Times New Roman" panose="02020603050405020304" pitchFamily="18" charset="0"/>
            </a:endParaRPr>
          </a:p>
          <a:p>
            <a:pPr algn="r" fontAlgn="base"/>
            <a:r>
              <a:rPr lang="pl-PL" dirty="0" smtClean="0">
                <a:latin typeface="Times New Roman" panose="02020603050405020304" pitchFamily="18" charset="0"/>
              </a:rPr>
              <a:t>Mikołaj </a:t>
            </a:r>
            <a:r>
              <a:rPr lang="pl-PL" dirty="0" err="1" smtClean="0">
                <a:latin typeface="Times New Roman" panose="02020603050405020304" pitchFamily="18" charset="0"/>
              </a:rPr>
              <a:t>Mrozicki</a:t>
            </a:r>
            <a:endParaRPr lang="pl-PL" b="0" i="0" dirty="0">
              <a:effectLst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35865" y="207345"/>
            <a:ext cx="73383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Biologiczne i chemiczne wskaźniki czystości wody</a:t>
            </a:r>
            <a:endParaRPr lang="pl-PL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693" y="754949"/>
            <a:ext cx="3872286" cy="1947225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954504" y="1892409"/>
            <a:ext cx="58601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Biological</a:t>
            </a:r>
            <a:r>
              <a:rPr lang="pl-PL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and </a:t>
            </a:r>
            <a:r>
              <a:rPr lang="pl-PL" sz="4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chemical</a:t>
            </a:r>
            <a:r>
              <a:rPr lang="pl-PL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types</a:t>
            </a: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of </a:t>
            </a:r>
            <a:r>
              <a:rPr lang="pl-PL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dirty</a:t>
            </a: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l-PL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water</a:t>
            </a:r>
            <a:endParaRPr lang="pl-PL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80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71"/>
            <a:ext cx="12161759" cy="6639137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0438603" y="183082"/>
            <a:ext cx="1640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pl-PL" dirty="0" smtClean="0">
                <a:latin typeface="Times New Roman" panose="02020603050405020304" pitchFamily="18" charset="0"/>
              </a:rPr>
              <a:t>Justyna </a:t>
            </a:r>
            <a:r>
              <a:rPr lang="pl-PL" dirty="0" err="1" smtClean="0">
                <a:latin typeface="Times New Roman" panose="02020603050405020304" pitchFamily="18" charset="0"/>
              </a:rPr>
              <a:t>Kurbiel</a:t>
            </a:r>
            <a:endParaRPr lang="pl-PL" b="0" i="0" dirty="0">
              <a:effectLst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974" y="2383899"/>
            <a:ext cx="2108872" cy="139116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493" y="2528515"/>
            <a:ext cx="1124411" cy="135786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929" y="135375"/>
            <a:ext cx="2085375" cy="136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80962"/>
            <a:ext cx="11896725" cy="669607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9924644" y="310555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CC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???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66CC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47458" y="288483"/>
            <a:ext cx="1739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Tymoteusz Mika</a:t>
            </a:r>
            <a:endParaRPr lang="pl-PL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717105" y="4278004"/>
            <a:ext cx="54075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dirty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l-PL" sz="2800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 the </a:t>
            </a:r>
            <a:r>
              <a:rPr lang="pl-PL" sz="2800" dirty="0" err="1" smtClean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r>
              <a:rPr lang="pl-PL" sz="2800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plant</a:t>
            </a:r>
          </a:p>
          <a:p>
            <a:pPr algn="ctr"/>
            <a:r>
              <a:rPr lang="pl-PL" sz="2800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pl-PL" sz="2800" dirty="0" err="1" smtClean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sewage</a:t>
            </a:r>
            <a:r>
              <a:rPr lang="pl-PL" sz="2800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dirty="0" err="1" smtClean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r>
              <a:rPr lang="pl-PL" sz="2800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plant </a:t>
            </a:r>
            <a:r>
              <a:rPr lang="pl-PL" sz="2800" dirty="0" err="1" smtClean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</a:t>
            </a:r>
            <a:r>
              <a:rPr lang="pl-PL" sz="2800" dirty="0" smtClean="0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pl-PL" sz="2800" dirty="0">
              <a:solidFill>
                <a:srgbClr val="66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305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9418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0228749" y="6257139"/>
            <a:ext cx="1739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Tymoteusz Mika</a:t>
            </a:r>
            <a:endParaRPr lang="pl-PL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21539" y="295451"/>
            <a:ext cx="705280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First, the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sewage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goes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from the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sewage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system to the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treatment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plant.</a:t>
            </a:r>
            <a:endParaRPr lang="pl-PL" altLang="pl-PL" sz="1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pl-PL" altLang="pl-PL" sz="1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pl-PL" altLang="pl-PL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place </a:t>
            </a:r>
            <a:r>
              <a:rPr lang="pl-PL" altLang="pl-PL" sz="1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pl-PL" altLang="pl-PL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altLang="pl-PL" sz="1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pl-PL" altLang="pl-PL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kumimoji="0" lang="pl-PL" altLang="pl-PL" sz="16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bars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for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remove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bigger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waste,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and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traps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for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getting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rid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of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sand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and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gravel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precipitate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areas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for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remove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bigger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organic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contaminations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biological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reactor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in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which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aerobic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bacteria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use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organic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substances</a:t>
            </a:r>
            <a:r>
              <a:rPr lang="pl-PL" altLang="pl-PL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secondary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sedimentation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tank for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remove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activated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sludge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After</a:t>
            </a:r>
            <a:r>
              <a:rPr lang="pl-PL" altLang="pl-PL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l-PL" altLang="pl-PL" sz="1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all</a:t>
            </a:r>
            <a:r>
              <a:rPr lang="pl-PL" altLang="pl-PL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– </a:t>
            </a:r>
            <a:r>
              <a:rPr lang="pl-PL" altLang="pl-PL" sz="16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clean</a:t>
            </a:r>
            <a:r>
              <a:rPr lang="pl-PL" altLang="pl-PL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sewage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 go to </a:t>
            </a:r>
            <a:r>
              <a:rPr kumimoji="0" lang="pl-PL" altLang="pl-PL" sz="16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rivers</a:t>
            </a:r>
            <a:r>
              <a:rPr kumimoji="0" lang="pl-PL" altLang="pl-PL" sz="16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</a:rPr>
              <a:t>.</a:t>
            </a:r>
            <a:endParaRPr kumimoji="0" lang="pl-PL" altLang="pl-PL" sz="16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5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2352" cy="685800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944445" y="493575"/>
            <a:ext cx="402698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Uzdatnianie wody polega na doprowadzeniu zanieczyszczonej wody do stanu czystości wymaganego dla danego zastosowania.</a:t>
            </a:r>
          </a:p>
          <a:p>
            <a:r>
              <a:rPr lang="pl-PL" dirty="0" smtClean="0"/>
              <a:t>Wodę uzdatnia się aby otrzymać wodę pitną, do przemysłu spożywczego, medycyny i farmacji. </a:t>
            </a:r>
          </a:p>
          <a:p>
            <a:endParaRPr lang="pl-PL" dirty="0" smtClean="0"/>
          </a:p>
          <a:p>
            <a:r>
              <a:rPr lang="pl-PL" dirty="0" smtClean="0"/>
              <a:t>Metody uzdatniania wody:</a:t>
            </a:r>
          </a:p>
          <a:p>
            <a:endParaRPr lang="pl-PL" dirty="0" smtClean="0"/>
          </a:p>
          <a:p>
            <a:r>
              <a:rPr lang="pl-PL" dirty="0" smtClean="0"/>
              <a:t>    - odżelazianie,</a:t>
            </a:r>
          </a:p>
          <a:p>
            <a:r>
              <a:rPr lang="pl-PL" dirty="0" smtClean="0"/>
              <a:t>    - zmiękczanie, np. zmiękczanie jonitowe</a:t>
            </a:r>
          </a:p>
          <a:p>
            <a:r>
              <a:rPr lang="pl-PL" dirty="0" smtClean="0"/>
              <a:t>    - demineralizacja,</a:t>
            </a:r>
          </a:p>
          <a:p>
            <a:r>
              <a:rPr lang="pl-PL" dirty="0" smtClean="0"/>
              <a:t>    filtracja – mineralna, węglowa, mechaniczna,</a:t>
            </a:r>
          </a:p>
          <a:p>
            <a:r>
              <a:rPr lang="pl-PL" dirty="0" smtClean="0"/>
              <a:t>    dezynfekcja – chemiczna (ozonowanie, chlorowanie, fluorowanie), z użyciem promieniowania UV,</a:t>
            </a:r>
          </a:p>
          <a:p>
            <a:r>
              <a:rPr lang="pl-PL" dirty="0" smtClean="0"/>
              <a:t>    odwrócona osmoza,</a:t>
            </a:r>
          </a:p>
          <a:p>
            <a:r>
              <a:rPr lang="pl-PL" dirty="0" smtClean="0"/>
              <a:t>    aeracja (napowietrzanie).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073896" y="2565066"/>
            <a:ext cx="5756466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treatment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is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making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pure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contaminated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which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required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for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future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use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as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drinking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 for  food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industry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medicine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and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pharmacy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2000" dirty="0">
              <a:latin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treatment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methods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: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- iron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removal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-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softening</a:t>
            </a:r>
            <a:endParaRPr kumimoji="0" lang="pl-PL" alt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34" charset="-128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-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demineralization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-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filtration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: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mineral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carbon</a:t>
            </a:r>
            <a:r>
              <a:rPr lang="pl-PL" altLang="pl-PL" sz="2000" dirty="0">
                <a:latin typeface="Arial Unicode MS" panose="020B0604020202020204" pitchFamily="34" charset="-128"/>
              </a:rPr>
              <a:t> </a:t>
            </a:r>
            <a:r>
              <a:rPr lang="pl-PL" altLang="pl-PL" sz="2000" dirty="0" smtClean="0">
                <a:latin typeface="Arial Unicode MS" panose="020B0604020202020204" pitchFamily="34" charset="-128"/>
              </a:rPr>
              <a:t>and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mechanical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-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disinfection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by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ozonation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chlorination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fluorination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or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by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using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UV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radiation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-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reverse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osmosis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,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sz="2000" dirty="0" smtClean="0">
                <a:latin typeface="Arial Unicode MS" panose="020B0604020202020204" pitchFamily="34" charset="-128"/>
              </a:rPr>
              <a:t>-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aeration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.</a:t>
            </a:r>
            <a:endParaRPr kumimoji="0" lang="pl-PL" alt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02465" y="124243"/>
            <a:ext cx="1739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pl-PL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Tymoteusz Mika</a:t>
            </a:r>
            <a:endParaRPr lang="pl-PL" b="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919" y="293007"/>
            <a:ext cx="3612419" cy="21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5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9" y="4432852"/>
            <a:ext cx="12195889" cy="242514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078" y="375678"/>
            <a:ext cx="8418486" cy="3559253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99716" y="375678"/>
            <a:ext cx="218660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Domowy /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surwiwalowy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sposób na oczyszczanie</a:t>
            </a:r>
            <a:r>
              <a:rPr kumimoji="0" lang="pl-PL" altLang="pl-PL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wody: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2000" baseline="0" dirty="0" smtClean="0">
              <a:latin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2000" baseline="0" dirty="0">
              <a:latin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Home /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survival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way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to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purify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pl-PL" altLang="pl-PL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anose="020B0604020202020204" pitchFamily="34" charset="-128"/>
              </a:rPr>
              <a:t>water</a:t>
            </a: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:</a:t>
            </a:r>
            <a:endParaRPr kumimoji="0" lang="pl-PL" altLang="pl-PL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37454" y="4458151"/>
            <a:ext cx="11549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 Unicode MS" panose="020B0604020202020204" pitchFamily="34" charset="-128"/>
              </a:rPr>
              <a:t>Przetnij butelkę w połowie, wrzuć do części z zakrętką na zmianę: małe kamienie (żwir) i piasek, następnie wylot butelki zabezpiecz bandażem, teraz nalej wody i czekaj, aż się przesączy – uzyskasz oczyszczoną wodę.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019797" y="3896983"/>
            <a:ext cx="101485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8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Let</a:t>
            </a:r>
            <a:r>
              <a:rPr lang="pl-PL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the </a:t>
            </a:r>
            <a:r>
              <a:rPr lang="pl-PL" sz="28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water</a:t>
            </a:r>
            <a:r>
              <a:rPr lang="pl-PL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go </a:t>
            </a:r>
            <a:r>
              <a:rPr lang="pl-PL" sz="28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through</a:t>
            </a:r>
            <a:r>
              <a:rPr lang="pl-PL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the </a:t>
            </a:r>
            <a:r>
              <a:rPr lang="pl-PL" sz="28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filter</a:t>
            </a:r>
            <a:r>
              <a:rPr lang="pl-PL" sz="28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pl-PL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and </a:t>
            </a:r>
            <a:r>
              <a:rPr lang="pl-PL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you</a:t>
            </a:r>
            <a:r>
              <a:rPr lang="pl-PL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pl-PL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will</a:t>
            </a:r>
            <a:r>
              <a:rPr lang="pl-PL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pl-PL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get</a:t>
            </a:r>
            <a:r>
              <a:rPr lang="pl-PL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pl-PL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clean</a:t>
            </a:r>
            <a:r>
              <a:rPr lang="pl-PL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pl-PL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water</a:t>
            </a:r>
            <a:r>
              <a:rPr lang="pl-PL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  <a:endParaRPr lang="pl-PL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0828196" y="6353294"/>
            <a:ext cx="124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pl-PL" dirty="0" smtClean="0">
                <a:latin typeface="Times New Roman" panose="02020603050405020304" pitchFamily="18" charset="0"/>
              </a:rPr>
              <a:t>Igor Gąsior</a:t>
            </a:r>
            <a:endParaRPr lang="pl-PL" b="0" i="0" dirty="0">
              <a:effectLst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318449" y="3105827"/>
            <a:ext cx="21978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DIY! </a:t>
            </a:r>
            <a:r>
              <a:rPr lang="pl-PL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sym typeface="Wingdings" panose="05000000000000000000" pitchFamily="2" charset="2"/>
              </a:rPr>
              <a:t></a:t>
            </a:r>
            <a:endParaRPr lang="pl-PL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6490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8627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0595573" y="111520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pl-PL" dirty="0" smtClean="0">
                <a:latin typeface="Times New Roman" panose="02020603050405020304" pitchFamily="18" charset="0"/>
              </a:rPr>
              <a:t>Jakub Knapek</a:t>
            </a:r>
            <a:endParaRPr lang="pl-PL" b="0" i="0" dirty="0">
              <a:effectLst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6" y="0"/>
            <a:ext cx="2756815" cy="18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9485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831</Words>
  <Application>Microsoft Office PowerPoint</Application>
  <PresentationFormat>Panoramiczny</PresentationFormat>
  <Paragraphs>89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4" baseType="lpstr">
      <vt:lpstr>Arial Unicode MS</vt:lpstr>
      <vt:lpstr>Arial</vt:lpstr>
      <vt:lpstr>Calibri</vt:lpstr>
      <vt:lpstr>Calibri Light</vt:lpstr>
      <vt:lpstr>Segoe UI</vt:lpstr>
      <vt:lpstr>Times New Roman</vt:lpstr>
      <vt:lpstr>Wingdings</vt:lpstr>
      <vt:lpstr>Motyw pakietu Office</vt:lpstr>
      <vt:lpstr>OSZCZĘDZANIE WODY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OSZCZĘDZANIE WODY</dc:title>
  <dc:creator>48603367151</dc:creator>
  <cp:lastModifiedBy>48603367151</cp:lastModifiedBy>
  <cp:revision>108</cp:revision>
  <dcterms:created xsi:type="dcterms:W3CDTF">2022-03-10T19:33:45Z</dcterms:created>
  <dcterms:modified xsi:type="dcterms:W3CDTF">2022-03-11T05:03:51Z</dcterms:modified>
</cp:coreProperties>
</file>